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75" r:id="rId6"/>
    <p:sldId id="276" r:id="rId7"/>
    <p:sldId id="277" r:id="rId8"/>
    <p:sldId id="278" r:id="rId9"/>
    <p:sldId id="261" r:id="rId10"/>
    <p:sldId id="262" r:id="rId11"/>
    <p:sldId id="263" r:id="rId12"/>
    <p:sldId id="264" r:id="rId13"/>
    <p:sldId id="265" r:id="rId14"/>
    <p:sldId id="266" r:id="rId15"/>
    <p:sldId id="279" r:id="rId16"/>
    <p:sldId id="280" r:id="rId17"/>
    <p:sldId id="281" r:id="rId18"/>
    <p:sldId id="282" r:id="rId19"/>
    <p:sldId id="283" r:id="rId20"/>
    <p:sldId id="284" r:id="rId21"/>
    <p:sldId id="267" r:id="rId22"/>
    <p:sldId id="268" r:id="rId23"/>
    <p:sldId id="269" r:id="rId24"/>
    <p:sldId id="270" r:id="rId25"/>
    <p:sldId id="271" r:id="rId26"/>
    <p:sldId id="272" r:id="rId27"/>
    <p:sldId id="273" r:id="rId28"/>
    <p:sldId id="274" r:id="rId29"/>
    <p:sldId id="285"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44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CECD21AA-9386-4EDE-B832-28B08B35D536}" type="datetimeFigureOut">
              <a:rPr lang="en-IN" smtClean="0"/>
              <a:t>18-06-2024</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37FA08A-A529-4B37-BEAB-21690904DA01}" type="slidenum">
              <a:rPr lang="en-IN" smtClean="0"/>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CD21AA-9386-4EDE-B832-28B08B35D536}" type="datetimeFigureOut">
              <a:rPr lang="en-IN" smtClean="0"/>
              <a:t>18-06-2024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37FA08A-A529-4B37-BEAB-21690904DA01}"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37FA08A-A529-4B37-BEAB-21690904DA01}" type="slidenum">
              <a:rPr lang="en-IN" smtClean="0"/>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CD21AA-9386-4EDE-B832-28B08B35D536}" type="datetimeFigureOut">
              <a:rPr lang="en-IN" smtClean="0"/>
              <a:t>18-06-2024</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384E5B2A-18D4-4AB0-990A-84981D143581}" type="slidenum">
              <a:rPr lang="en-US"/>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US"/>
          </a:p>
        </p:txBody>
      </p:sp>
    </p:spTree>
    <p:extLst>
      <p:ext uri="{BB962C8B-B14F-4D97-AF65-F5344CB8AC3E}">
        <p14:creationId xmlns:p14="http://schemas.microsoft.com/office/powerpoint/2010/main" val="92565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CECD21AA-9386-4EDE-B832-28B08B35D536}" type="datetimeFigureOut">
              <a:rPr lang="en-IN" smtClean="0"/>
              <a:t>18-06-2024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E37FA08A-A529-4B37-BEAB-21690904DA01}" type="slidenum">
              <a:rPr lang="en-IN" smtClean="0"/>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CECD21AA-9386-4EDE-B832-28B08B35D536}" type="datetimeFigureOut">
              <a:rPr lang="en-IN" smtClean="0"/>
              <a:t>18-06-2024</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37FA08A-A529-4B37-BEAB-21690904DA01}" type="slidenum">
              <a:rPr lang="en-IN" smtClean="0"/>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CECD21AA-9386-4EDE-B832-28B08B35D536}" type="datetimeFigureOut">
              <a:rPr lang="en-IN" smtClean="0"/>
              <a:t>18-06-2024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37FA08A-A529-4B37-BEAB-21690904DA01}" type="slidenum">
              <a:rPr lang="en-IN" smtClean="0"/>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CECD21AA-9386-4EDE-B832-28B08B35D536}" type="datetimeFigureOut">
              <a:rPr lang="en-IN" smtClean="0"/>
              <a:t>18-06-2024</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37FA08A-A529-4B37-BEAB-21690904DA01}" type="slidenum">
              <a:rPr lang="en-IN" smtClean="0"/>
              <a:t>‹#›</a:t>
            </a:fld>
            <a:endParaRPr lang="en-IN"/>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ECD21AA-9386-4EDE-B832-28B08B35D536}" type="datetimeFigureOut">
              <a:rPr lang="en-IN" smtClean="0"/>
              <a:t>18-06-2024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E37FA08A-A529-4B37-BEAB-21690904DA0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ECD21AA-9386-4EDE-B832-28B08B35D536}" type="datetimeFigureOut">
              <a:rPr lang="en-IN" smtClean="0"/>
              <a:t>18-06-2024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37FA08A-A529-4B37-BEAB-21690904DA0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37FA08A-A529-4B37-BEAB-21690904DA01}" type="slidenum">
              <a:rPr lang="en-IN" smtClean="0"/>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ECD21AA-9386-4EDE-B832-28B08B35D536}" type="datetimeFigureOut">
              <a:rPr lang="en-IN" smtClean="0"/>
              <a:t>18-06-2024</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37FA08A-A529-4B37-BEAB-21690904DA01}" type="slidenum">
              <a:rPr lang="en-IN" smtClean="0"/>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ECD21AA-9386-4EDE-B832-28B08B35D536}" type="datetimeFigureOut">
              <a:rPr lang="en-IN" smtClean="0"/>
              <a:t>18-06-2024</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ECD21AA-9386-4EDE-B832-28B08B35D536}" type="datetimeFigureOut">
              <a:rPr lang="en-IN" smtClean="0"/>
              <a:t>18-06-2024</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37FA08A-A529-4B37-BEAB-21690904DA01}" type="slidenum">
              <a:rPr lang="en-IN" smtClean="0"/>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077072"/>
            <a:ext cx="6400800" cy="1752600"/>
          </a:xfrm>
        </p:spPr>
        <p:txBody>
          <a:bodyPr/>
          <a:lstStyle/>
          <a:p>
            <a:r>
              <a:rPr lang="en-IN" b="0" dirty="0" err="1">
                <a:solidFill>
                  <a:srgbClr val="002060"/>
                </a:solidFill>
                <a:latin typeface="Times New Roman" panose="02020603050405020304" pitchFamily="18" charset="0"/>
                <a:cs typeface="Times New Roman" panose="02020603050405020304" pitchFamily="18" charset="0"/>
              </a:rPr>
              <a:t>Dr.</a:t>
            </a:r>
            <a:r>
              <a:rPr lang="en-IN" b="0" dirty="0">
                <a:solidFill>
                  <a:srgbClr val="002060"/>
                </a:solidFill>
                <a:latin typeface="Times New Roman" panose="02020603050405020304" pitchFamily="18" charset="0"/>
                <a:cs typeface="Times New Roman" panose="02020603050405020304" pitchFamily="18" charset="0"/>
              </a:rPr>
              <a:t> Gaurav C. </a:t>
            </a:r>
            <a:r>
              <a:rPr lang="en-IN" b="0" dirty="0" err="1">
                <a:solidFill>
                  <a:srgbClr val="002060"/>
                </a:solidFill>
                <a:latin typeface="Times New Roman" panose="02020603050405020304" pitchFamily="18" charset="0"/>
                <a:cs typeface="Times New Roman" panose="02020603050405020304" pitchFamily="18" charset="0"/>
              </a:rPr>
              <a:t>Mhaske</a:t>
            </a:r>
            <a:endParaRPr lang="en-IN" b="0" dirty="0">
              <a:solidFill>
                <a:srgbClr val="002060"/>
              </a:solidFill>
              <a:latin typeface="Times New Roman" panose="02020603050405020304" pitchFamily="18" charset="0"/>
              <a:cs typeface="Times New Roman" panose="02020603050405020304" pitchFamily="18" charset="0"/>
            </a:endParaRPr>
          </a:p>
          <a:p>
            <a:r>
              <a:rPr lang="en-IN" b="0" dirty="0">
                <a:solidFill>
                  <a:srgbClr val="002060"/>
                </a:solidFill>
                <a:latin typeface="Times New Roman" panose="02020603050405020304" pitchFamily="18" charset="0"/>
                <a:cs typeface="Times New Roman" panose="02020603050405020304" pitchFamily="18" charset="0"/>
              </a:rPr>
              <a:t>Dept. Of Neurophysiotherapy</a:t>
            </a:r>
          </a:p>
          <a:p>
            <a:r>
              <a:rPr lang="en-IN" b="0" dirty="0">
                <a:solidFill>
                  <a:srgbClr val="002060"/>
                </a:solidFill>
                <a:latin typeface="Times New Roman" panose="02020603050405020304" pitchFamily="18" charset="0"/>
                <a:cs typeface="Times New Roman" panose="02020603050405020304" pitchFamily="18" charset="0"/>
              </a:rPr>
              <a:t>MGM Institute Of Physiotherapy</a:t>
            </a:r>
          </a:p>
          <a:p>
            <a:r>
              <a:rPr lang="en-IN" b="0" dirty="0">
                <a:solidFill>
                  <a:srgbClr val="002060"/>
                </a:solidFill>
                <a:latin typeface="Times New Roman" panose="02020603050405020304" pitchFamily="18" charset="0"/>
                <a:cs typeface="Times New Roman" panose="02020603050405020304" pitchFamily="18" charset="0"/>
              </a:rPr>
              <a:t>Chh. Sambhajinagar</a:t>
            </a:r>
          </a:p>
        </p:txBody>
      </p:sp>
      <p:sp>
        <p:nvSpPr>
          <p:cNvPr id="2" name="Title 1"/>
          <p:cNvSpPr>
            <a:spLocks noGrp="1"/>
          </p:cNvSpPr>
          <p:nvPr>
            <p:ph type="ctrTitle"/>
          </p:nvPr>
        </p:nvSpPr>
        <p:spPr/>
        <p:txBody>
          <a:bodyPr/>
          <a:lstStyle/>
          <a:p>
            <a:r>
              <a:rPr lang="en-IN" dirty="0"/>
              <a:t>HVPC</a:t>
            </a:r>
          </a:p>
        </p:txBody>
      </p:sp>
    </p:spTree>
    <p:extLst>
      <p:ext uri="{BB962C8B-B14F-4D97-AF65-F5344CB8AC3E}">
        <p14:creationId xmlns:p14="http://schemas.microsoft.com/office/powerpoint/2010/main" val="2526665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340768"/>
            <a:ext cx="8229600" cy="6983443"/>
          </a:xfrm>
        </p:spPr>
        <p:txBody>
          <a:bodyPr/>
          <a:lstStyle/>
          <a:p>
            <a:r>
              <a:rPr lang="en-US" b="1" dirty="0">
                <a:solidFill>
                  <a:srgbClr val="FFFFFF"/>
                </a:solidFill>
              </a:rPr>
              <a:t> </a:t>
            </a:r>
            <a:r>
              <a:rPr lang="en-US" b="1" dirty="0" err="1"/>
              <a:t>Diadynamic</a:t>
            </a:r>
            <a:r>
              <a:rPr lang="en-US" b="1" dirty="0"/>
              <a:t> </a:t>
            </a:r>
            <a:r>
              <a:rPr lang="en-US" dirty="0"/>
              <a:t>is one of the most common devices of electro-therapy, which uses a low current for its analgesic and spasmolytic effect.</a:t>
            </a:r>
          </a:p>
          <a:p>
            <a:r>
              <a:rPr lang="en-US" dirty="0" err="1"/>
              <a:t>Diadynamic</a:t>
            </a:r>
            <a:r>
              <a:rPr lang="en-US" dirty="0"/>
              <a:t> currents are mixed currents, which use effects of the concurrent application of galvanic and faraday, or other impulse-like currents.</a:t>
            </a:r>
          </a:p>
          <a:p>
            <a:r>
              <a:rPr lang="en-US" dirty="0"/>
              <a:t>This results in combined effects of both types of currents, especially induction of </a:t>
            </a:r>
            <a:r>
              <a:rPr lang="en-US" dirty="0" err="1"/>
              <a:t>hyperaemia</a:t>
            </a:r>
            <a:r>
              <a:rPr lang="en-US" dirty="0"/>
              <a:t> and analgesia. </a:t>
            </a:r>
          </a:p>
          <a:p>
            <a:r>
              <a:rPr lang="en-US" dirty="0"/>
              <a:t>The galvanic current component is combined with impulse component. </a:t>
            </a:r>
            <a:br>
              <a:rPr lang="en-US" dirty="0"/>
            </a:br>
            <a:endParaRPr lang="en-US" dirty="0"/>
          </a:p>
        </p:txBody>
      </p:sp>
    </p:spTree>
    <p:extLst>
      <p:ext uri="{BB962C8B-B14F-4D97-AF65-F5344CB8AC3E}">
        <p14:creationId xmlns:p14="http://schemas.microsoft.com/office/powerpoint/2010/main" val="2555989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556792"/>
            <a:ext cx="8229600" cy="5768997"/>
          </a:xfrm>
        </p:spPr>
        <p:txBody>
          <a:bodyPr>
            <a:normAutofit/>
          </a:bodyPr>
          <a:lstStyle/>
          <a:p>
            <a:r>
              <a:rPr lang="en-US" dirty="0"/>
              <a:t>Sinusoid-like impulse currents have inhibitory or facilitation effect, which depends on the frequency, intensity and other parameters. </a:t>
            </a:r>
          </a:p>
          <a:p>
            <a:r>
              <a:rPr lang="en-US" dirty="0"/>
              <a:t>The current with predominantly inhibitory effect has the frequency 100 Hz, current with frequency 50 Hz acts rather </a:t>
            </a:r>
            <a:r>
              <a:rPr lang="en-US" dirty="0" err="1"/>
              <a:t>dynamogenically</a:t>
            </a:r>
            <a:r>
              <a:rPr lang="en-US" dirty="0"/>
              <a:t>, i.e. causing excitation, facilitation and supporting muscle tone, it eliminates </a:t>
            </a:r>
            <a:r>
              <a:rPr lang="en-US" dirty="0" err="1"/>
              <a:t>oedema</a:t>
            </a:r>
            <a:r>
              <a:rPr lang="en-US" dirty="0"/>
              <a:t> around the nerve envelope, reducing pain and supporting muscle tone. </a:t>
            </a:r>
            <a:br>
              <a:rPr lang="en-US" dirty="0"/>
            </a:br>
            <a:endParaRPr lang="en-US" dirty="0"/>
          </a:p>
        </p:txBody>
      </p:sp>
    </p:spTree>
    <p:extLst>
      <p:ext uri="{BB962C8B-B14F-4D97-AF65-F5344CB8AC3E}">
        <p14:creationId xmlns:p14="http://schemas.microsoft.com/office/powerpoint/2010/main" val="2493036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1628800"/>
            <a:ext cx="8229600" cy="5768997"/>
          </a:xfrm>
        </p:spPr>
        <p:txBody>
          <a:bodyPr/>
          <a:lstStyle/>
          <a:p>
            <a:r>
              <a:rPr lang="en-US" dirty="0"/>
              <a:t>Two main types which are characterized by the different types of waveforms produced by the device.</a:t>
            </a:r>
            <a:br>
              <a:rPr lang="en-US" dirty="0"/>
            </a:br>
            <a:r>
              <a:rPr lang="en-US" dirty="0"/>
              <a:t>            </a:t>
            </a:r>
            <a:r>
              <a:rPr lang="en-US" b="1" dirty="0"/>
              <a:t>Half-wave rectification </a:t>
            </a:r>
            <a:r>
              <a:rPr lang="en-US" dirty="0"/>
              <a:t>(single phase or </a:t>
            </a:r>
            <a:r>
              <a:rPr lang="en-US" dirty="0" err="1"/>
              <a:t>monophasé</a:t>
            </a:r>
            <a:r>
              <a:rPr lang="en-US" dirty="0"/>
              <a:t> fixe (MF))</a:t>
            </a:r>
            <a:br>
              <a:rPr lang="en-US" dirty="0"/>
            </a:br>
            <a:r>
              <a:rPr lang="en-US" dirty="0"/>
              <a:t>                        Eliminates the second half of each AC cycle to produce a </a:t>
            </a:r>
            <a:r>
              <a:rPr lang="en-US" dirty="0" err="1"/>
              <a:t>monophasic</a:t>
            </a:r>
            <a:r>
              <a:rPr lang="en-US" dirty="0"/>
              <a:t> pulsed current with a pulse duration equal to the </a:t>
            </a:r>
            <a:r>
              <a:rPr lang="en-US" dirty="0" err="1"/>
              <a:t>interpulse</a:t>
            </a:r>
            <a:r>
              <a:rPr lang="en-US" dirty="0"/>
              <a:t> interval and a frequency equal to that of the original AC</a:t>
            </a:r>
            <a:br>
              <a:rPr lang="en-US" dirty="0"/>
            </a:br>
            <a:r>
              <a:rPr lang="en-US" dirty="0"/>
              <a:t>           </a:t>
            </a:r>
          </a:p>
          <a:p>
            <a:pPr>
              <a:buNone/>
            </a:pPr>
            <a:endParaRPr lang="en-US" dirty="0"/>
          </a:p>
          <a:p>
            <a:endParaRPr lang="en-US" dirty="0"/>
          </a:p>
        </p:txBody>
      </p:sp>
    </p:spTree>
    <p:extLst>
      <p:ext uri="{BB962C8B-B14F-4D97-AF65-F5344CB8AC3E}">
        <p14:creationId xmlns:p14="http://schemas.microsoft.com/office/powerpoint/2010/main" val="4165802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357298"/>
            <a:ext cx="8229600" cy="4768865"/>
          </a:xfrm>
        </p:spPr>
        <p:txBody>
          <a:bodyPr/>
          <a:lstStyle/>
          <a:p>
            <a:pPr>
              <a:buNone/>
            </a:pPr>
            <a:r>
              <a:rPr lang="en-US" b="1" dirty="0"/>
              <a:t>Full-wave rectification </a:t>
            </a:r>
            <a:r>
              <a:rPr lang="en-US" dirty="0"/>
              <a:t>(double phase or </a:t>
            </a:r>
            <a:r>
              <a:rPr lang="en-US" dirty="0" err="1"/>
              <a:t>diphasé</a:t>
            </a:r>
            <a:r>
              <a:rPr lang="en-US" dirty="0"/>
              <a:t> fixe (DF))</a:t>
            </a:r>
            <a:br>
              <a:rPr lang="en-US" dirty="0"/>
            </a:br>
            <a:r>
              <a:rPr lang="en-US" dirty="0"/>
              <a:t>                        Produces a </a:t>
            </a:r>
            <a:r>
              <a:rPr lang="en-US" dirty="0" err="1"/>
              <a:t>monophasic</a:t>
            </a:r>
            <a:r>
              <a:rPr lang="en-US" dirty="0"/>
              <a:t> pulsed current with no </a:t>
            </a:r>
            <a:r>
              <a:rPr lang="en-US" dirty="0" err="1"/>
              <a:t>interpulse</a:t>
            </a:r>
            <a:r>
              <a:rPr lang="en-US" dirty="0"/>
              <a:t> internal at twice the original AC frequency</a:t>
            </a:r>
          </a:p>
        </p:txBody>
      </p:sp>
    </p:spTree>
    <p:extLst>
      <p:ext uri="{BB962C8B-B14F-4D97-AF65-F5344CB8AC3E}">
        <p14:creationId xmlns:p14="http://schemas.microsoft.com/office/powerpoint/2010/main" val="1939467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Rot="1" noChangeArrowheads="1"/>
          </p:cNvSpPr>
          <p:nvPr>
            <p:ph type="title"/>
          </p:nvPr>
        </p:nvSpPr>
        <p:spPr/>
        <p:txBody>
          <a:bodyPr/>
          <a:lstStyle/>
          <a:p>
            <a:r>
              <a:rPr lang="en-US" dirty="0"/>
              <a:t>DIADYNAMIC CURRENT</a:t>
            </a:r>
          </a:p>
        </p:txBody>
      </p:sp>
      <p:sp>
        <p:nvSpPr>
          <p:cNvPr id="441347" name="Rectangle 3"/>
          <p:cNvSpPr>
            <a:spLocks noGrp="1" noChangeArrowheads="1"/>
          </p:cNvSpPr>
          <p:nvPr>
            <p:ph sz="quarter" idx="1"/>
          </p:nvPr>
        </p:nvSpPr>
        <p:spPr>
          <a:xfrm>
            <a:off x="395288" y="1628775"/>
            <a:ext cx="8507412" cy="4525963"/>
          </a:xfrm>
        </p:spPr>
        <p:txBody>
          <a:bodyPr/>
          <a:lstStyle/>
          <a:p>
            <a:pPr algn="ctr"/>
            <a:r>
              <a:rPr lang="en-US" sz="4000" dirty="0" err="1"/>
              <a:t>Diadynamic</a:t>
            </a:r>
            <a:r>
              <a:rPr lang="en-US" sz="4000" dirty="0"/>
              <a:t> currents are basically a variation of sinusoidal current.  They are monophasic sinusoidal currents (rectified alternating current) with duration of 10 </a:t>
            </a:r>
            <a:r>
              <a:rPr lang="en-US" sz="4000" dirty="0" err="1"/>
              <a:t>ms</a:t>
            </a:r>
            <a:r>
              <a:rPr lang="en-US" sz="4000" dirty="0"/>
              <a:t> </a:t>
            </a:r>
          </a:p>
          <a:p>
            <a:pPr algn="ctr">
              <a:buFont typeface="Wingdings" pitchFamily="2" charset="2"/>
              <a:buNone/>
            </a:pPr>
            <a:endParaRPr lang="en-US" sz="4000" dirty="0"/>
          </a:p>
        </p:txBody>
      </p:sp>
    </p:spTree>
    <p:extLst>
      <p:ext uri="{BB962C8B-B14F-4D97-AF65-F5344CB8AC3E}">
        <p14:creationId xmlns:p14="http://schemas.microsoft.com/office/powerpoint/2010/main" val="817500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Rot="1" noChangeArrowheads="1"/>
          </p:cNvSpPr>
          <p:nvPr>
            <p:ph type="title"/>
          </p:nvPr>
        </p:nvSpPr>
        <p:spPr>
          <a:xfrm>
            <a:off x="457200" y="-100013"/>
            <a:ext cx="8229600" cy="1143001"/>
          </a:xfrm>
        </p:spPr>
        <p:txBody>
          <a:bodyPr/>
          <a:lstStyle/>
          <a:p>
            <a:r>
              <a:rPr lang="en-US" dirty="0">
                <a:solidFill>
                  <a:schemeClr val="hlink"/>
                </a:solidFill>
              </a:rPr>
              <a:t>Types of </a:t>
            </a:r>
            <a:r>
              <a:rPr lang="en-US" dirty="0" err="1">
                <a:solidFill>
                  <a:schemeClr val="hlink"/>
                </a:solidFill>
              </a:rPr>
              <a:t>diadynamic</a:t>
            </a:r>
            <a:r>
              <a:rPr lang="en-US" dirty="0">
                <a:solidFill>
                  <a:schemeClr val="hlink"/>
                </a:solidFill>
              </a:rPr>
              <a:t> current</a:t>
            </a:r>
          </a:p>
        </p:txBody>
      </p:sp>
      <p:sp>
        <p:nvSpPr>
          <p:cNvPr id="442371" name="Rectangle 3"/>
          <p:cNvSpPr>
            <a:spLocks noGrp="1" noChangeArrowheads="1"/>
          </p:cNvSpPr>
          <p:nvPr>
            <p:ph sz="quarter" idx="1"/>
          </p:nvPr>
        </p:nvSpPr>
        <p:spPr>
          <a:xfrm>
            <a:off x="0" y="1196752"/>
            <a:ext cx="9144000" cy="5949950"/>
          </a:xfrm>
        </p:spPr>
        <p:txBody>
          <a:bodyPr/>
          <a:lstStyle/>
          <a:p>
            <a:pPr marL="627063" indent="-627063">
              <a:buFont typeface="Wingdings" pitchFamily="2" charset="2"/>
              <a:buNone/>
            </a:pPr>
            <a:r>
              <a:rPr lang="en-US" sz="4400" u="sng" dirty="0"/>
              <a:t>It has five classic current types:</a:t>
            </a:r>
          </a:p>
          <a:p>
            <a:pPr marL="627063" indent="-627063">
              <a:buFont typeface="Wingdings" pitchFamily="2" charset="2"/>
              <a:buNone/>
            </a:pPr>
            <a:r>
              <a:rPr lang="en-US" sz="4000" dirty="0"/>
              <a:t>1- DF (diphase Fixe) </a:t>
            </a:r>
          </a:p>
          <a:p>
            <a:pPr marL="627063" indent="-627063">
              <a:buFont typeface="Wingdings" pitchFamily="2" charset="2"/>
              <a:buNone/>
            </a:pPr>
            <a:r>
              <a:rPr lang="en-US" sz="4000" dirty="0"/>
              <a:t>2- MF (</a:t>
            </a:r>
            <a:r>
              <a:rPr lang="en-US" sz="4000" dirty="0" err="1"/>
              <a:t>monophase</a:t>
            </a:r>
            <a:r>
              <a:rPr lang="en-US" sz="4000" dirty="0"/>
              <a:t> Fixe)</a:t>
            </a:r>
          </a:p>
          <a:p>
            <a:pPr marL="627063" indent="-627063">
              <a:buFont typeface="Wingdings" pitchFamily="2" charset="2"/>
              <a:buNone/>
            </a:pPr>
            <a:r>
              <a:rPr lang="en-US" sz="4000" dirty="0"/>
              <a:t>3-CP (</a:t>
            </a:r>
            <a:r>
              <a:rPr lang="en-US" sz="4000" dirty="0" err="1"/>
              <a:t>Courtes</a:t>
            </a:r>
            <a:r>
              <a:rPr lang="en-US" sz="4000" dirty="0"/>
              <a:t> </a:t>
            </a:r>
            <a:r>
              <a:rPr lang="en-US" sz="4000" dirty="0" err="1"/>
              <a:t>Periodes</a:t>
            </a:r>
            <a:r>
              <a:rPr lang="en-US" sz="4000" dirty="0"/>
              <a:t>), </a:t>
            </a:r>
          </a:p>
          <a:p>
            <a:pPr marL="627063" indent="-627063">
              <a:buFont typeface="Wingdings" pitchFamily="2" charset="2"/>
              <a:buNone/>
            </a:pPr>
            <a:r>
              <a:rPr lang="en-US" sz="4000" dirty="0"/>
              <a:t>4- LP (</a:t>
            </a:r>
            <a:r>
              <a:rPr lang="en-US" sz="4000" dirty="0" err="1"/>
              <a:t>Longues</a:t>
            </a:r>
            <a:r>
              <a:rPr lang="en-US" sz="4000" dirty="0"/>
              <a:t> </a:t>
            </a:r>
            <a:r>
              <a:rPr lang="en-US" sz="4000" dirty="0" err="1"/>
              <a:t>Periodes</a:t>
            </a:r>
            <a:r>
              <a:rPr lang="en-US" sz="4000" dirty="0"/>
              <a:t>)</a:t>
            </a:r>
          </a:p>
          <a:p>
            <a:pPr marL="627063" indent="-627063">
              <a:buFont typeface="Wingdings" pitchFamily="2" charset="2"/>
              <a:buNone/>
            </a:pPr>
            <a:r>
              <a:rPr lang="en-US" sz="4000" dirty="0"/>
              <a:t>5-RS( </a:t>
            </a:r>
            <a:r>
              <a:rPr lang="en-US" sz="4000" dirty="0" err="1"/>
              <a:t>Syncopal</a:t>
            </a:r>
            <a:r>
              <a:rPr lang="en-US" sz="4000" dirty="0"/>
              <a:t> </a:t>
            </a:r>
            <a:r>
              <a:rPr lang="en-US" sz="4000" dirty="0" err="1"/>
              <a:t>Ryhthm</a:t>
            </a:r>
            <a:r>
              <a:rPr lang="en-US" sz="4000" dirty="0"/>
              <a:t>)</a:t>
            </a:r>
          </a:p>
        </p:txBody>
      </p:sp>
    </p:spTree>
    <p:extLst>
      <p:ext uri="{BB962C8B-B14F-4D97-AF65-F5344CB8AC3E}">
        <p14:creationId xmlns:p14="http://schemas.microsoft.com/office/powerpoint/2010/main" val="3217443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9" name="Rectangle 7"/>
          <p:cNvSpPr>
            <a:spLocks noGrp="1" noChangeArrowheads="1"/>
          </p:cNvSpPr>
          <p:nvPr>
            <p:ph type="body" sz="half" idx="1"/>
          </p:nvPr>
        </p:nvSpPr>
        <p:spPr>
          <a:xfrm>
            <a:off x="0" y="44450"/>
            <a:ext cx="9144000" cy="4679950"/>
          </a:xfrm>
        </p:spPr>
        <p:txBody>
          <a:bodyPr>
            <a:normAutofit lnSpcReduction="10000"/>
          </a:bodyPr>
          <a:lstStyle/>
          <a:p>
            <a:pPr>
              <a:lnSpc>
                <a:spcPct val="90000"/>
              </a:lnSpc>
              <a:buFont typeface="Wingdings" pitchFamily="2" charset="2"/>
              <a:buNone/>
            </a:pPr>
            <a:r>
              <a:rPr lang="en-US" sz="3600" b="1" dirty="0">
                <a:solidFill>
                  <a:srgbClr val="00FF00"/>
                </a:solidFill>
              </a:rPr>
              <a:t>1-	DF (diphase Fixe): </a:t>
            </a:r>
          </a:p>
          <a:p>
            <a:pPr>
              <a:lnSpc>
                <a:spcPct val="90000"/>
              </a:lnSpc>
              <a:buFont typeface="Wingdings" pitchFamily="2" charset="2"/>
              <a:buNone/>
            </a:pPr>
            <a:r>
              <a:rPr lang="en-US" sz="3600" b="1" dirty="0"/>
              <a:t>- Full wave rectified alternating current</a:t>
            </a:r>
          </a:p>
          <a:p>
            <a:pPr>
              <a:lnSpc>
                <a:spcPct val="90000"/>
              </a:lnSpc>
              <a:buFontTx/>
              <a:buChar char="-"/>
            </a:pPr>
            <a:r>
              <a:rPr lang="en-US" sz="3600" b="1" dirty="0"/>
              <a:t>Frequency 100 Hz</a:t>
            </a:r>
          </a:p>
          <a:p>
            <a:pPr>
              <a:lnSpc>
                <a:spcPct val="90000"/>
              </a:lnSpc>
              <a:buFontTx/>
              <a:buChar char="-"/>
            </a:pPr>
            <a:r>
              <a:rPr lang="en-US" sz="3600" b="1" dirty="0"/>
              <a:t>The patient feels tickling sensation and muscle contraction occurs only at high intensities</a:t>
            </a:r>
          </a:p>
          <a:p>
            <a:pPr>
              <a:lnSpc>
                <a:spcPct val="90000"/>
              </a:lnSpc>
              <a:buFontTx/>
              <a:buChar char="-"/>
            </a:pPr>
            <a:r>
              <a:rPr lang="en-US" sz="3600" b="1" dirty="0"/>
              <a:t>Used for initial treatment and has analgesic effect </a:t>
            </a:r>
          </a:p>
          <a:p>
            <a:pPr>
              <a:lnSpc>
                <a:spcPct val="90000"/>
              </a:lnSpc>
            </a:pPr>
            <a:endParaRPr lang="en-US" sz="3600" b="1" dirty="0"/>
          </a:p>
        </p:txBody>
      </p:sp>
      <p:pic>
        <p:nvPicPr>
          <p:cNvPr id="443401" name="Picture 9" descr="012"/>
          <p:cNvPicPr>
            <a:picLocks noGrp="1" noChangeAspect="1" noChangeArrowheads="1"/>
          </p:cNvPicPr>
          <p:nvPr>
            <p:ph sz="half" idx="2"/>
          </p:nvPr>
        </p:nvPicPr>
        <p:blipFill>
          <a:blip r:embed="rId2" cstate="print">
            <a:lum bright="-12000" contrast="54000"/>
          </a:blip>
          <a:srcRect b="75635"/>
          <a:stretch>
            <a:fillRect/>
          </a:stretch>
        </p:blipFill>
        <p:spPr>
          <a:xfrm>
            <a:off x="539750" y="4625975"/>
            <a:ext cx="8208963" cy="2232025"/>
          </a:xfrm>
          <a:noFill/>
          <a:ln/>
        </p:spPr>
      </p:pic>
    </p:spTree>
    <p:extLst>
      <p:ext uri="{BB962C8B-B14F-4D97-AF65-F5344CB8AC3E}">
        <p14:creationId xmlns:p14="http://schemas.microsoft.com/office/powerpoint/2010/main" val="1519636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3" name="Rectangle 3"/>
          <p:cNvSpPr>
            <a:spLocks noGrp="1" noChangeArrowheads="1"/>
          </p:cNvSpPr>
          <p:nvPr>
            <p:ph sz="quarter" idx="1"/>
          </p:nvPr>
        </p:nvSpPr>
        <p:spPr>
          <a:xfrm>
            <a:off x="179388" y="260350"/>
            <a:ext cx="8964612" cy="3600450"/>
          </a:xfrm>
        </p:spPr>
        <p:txBody>
          <a:bodyPr/>
          <a:lstStyle/>
          <a:p>
            <a:pPr>
              <a:lnSpc>
                <a:spcPct val="80000"/>
              </a:lnSpc>
              <a:buFont typeface="Wingdings" pitchFamily="2" charset="2"/>
              <a:buNone/>
            </a:pPr>
            <a:r>
              <a:rPr lang="en-US" b="1">
                <a:solidFill>
                  <a:srgbClr val="00FF00"/>
                </a:solidFill>
              </a:rPr>
              <a:t>2- MF (monophase Fixe)</a:t>
            </a:r>
          </a:p>
          <a:p>
            <a:pPr>
              <a:lnSpc>
                <a:spcPct val="80000"/>
              </a:lnSpc>
              <a:buFont typeface="Wingdings" pitchFamily="2" charset="2"/>
              <a:buNone/>
            </a:pPr>
            <a:r>
              <a:rPr lang="en-US" b="1"/>
              <a:t>- </a:t>
            </a:r>
            <a:r>
              <a:rPr lang="en-US" sz="2800" b="1"/>
              <a:t>Half wave rectified alternating current</a:t>
            </a:r>
          </a:p>
          <a:p>
            <a:pPr>
              <a:lnSpc>
                <a:spcPct val="80000"/>
              </a:lnSpc>
              <a:buFontTx/>
              <a:buChar char="-"/>
            </a:pPr>
            <a:r>
              <a:rPr lang="en-US" sz="2800" b="1"/>
              <a:t>Frequency 50 Hz</a:t>
            </a:r>
          </a:p>
          <a:p>
            <a:pPr>
              <a:lnSpc>
                <a:spcPct val="80000"/>
              </a:lnSpc>
              <a:buFontTx/>
              <a:buChar char="-"/>
            </a:pPr>
            <a:r>
              <a:rPr lang="en-US" sz="2800" b="1"/>
              <a:t>The patient feels strong vibration sensation</a:t>
            </a:r>
          </a:p>
          <a:p>
            <a:pPr>
              <a:lnSpc>
                <a:spcPct val="80000"/>
              </a:lnSpc>
              <a:buFontTx/>
              <a:buChar char="-"/>
            </a:pPr>
            <a:r>
              <a:rPr lang="en-US" sz="2800" b="1"/>
              <a:t>It is used in treatment of pain without muscle spasm</a:t>
            </a:r>
          </a:p>
          <a:p>
            <a:pPr>
              <a:lnSpc>
                <a:spcPct val="80000"/>
              </a:lnSpc>
              <a:buFontTx/>
              <a:buChar char="-"/>
            </a:pPr>
            <a:r>
              <a:rPr lang="en-US" sz="2800" b="1"/>
              <a:t>MF current can cause muscle stimulation at lower intensity then with DF.</a:t>
            </a:r>
          </a:p>
        </p:txBody>
      </p:sp>
      <p:pic>
        <p:nvPicPr>
          <p:cNvPr id="445444" name="Picture 4" descr="012"/>
          <p:cNvPicPr>
            <a:picLocks noChangeAspect="1" noChangeArrowheads="1"/>
          </p:cNvPicPr>
          <p:nvPr/>
        </p:nvPicPr>
        <p:blipFill>
          <a:blip r:embed="rId2" cstate="print">
            <a:lum bright="-12000" contrast="54000"/>
          </a:blip>
          <a:srcRect t="20821" b="58080"/>
          <a:stretch>
            <a:fillRect/>
          </a:stretch>
        </p:blipFill>
        <p:spPr bwMode="auto">
          <a:xfrm>
            <a:off x="285720" y="4337050"/>
            <a:ext cx="8424863" cy="2520950"/>
          </a:xfrm>
          <a:prstGeom prst="rect">
            <a:avLst/>
          </a:prstGeom>
          <a:noFill/>
          <a:ln w="9525">
            <a:noFill/>
            <a:miter lim="800000"/>
            <a:headEnd/>
            <a:tailEnd/>
          </a:ln>
        </p:spPr>
      </p:pic>
      <p:pic>
        <p:nvPicPr>
          <p:cNvPr id="4" name="Picture 4" descr="012"/>
          <p:cNvPicPr>
            <a:picLocks noChangeAspect="1" noChangeArrowheads="1"/>
          </p:cNvPicPr>
          <p:nvPr/>
        </p:nvPicPr>
        <p:blipFill>
          <a:blip r:embed="rId2" cstate="print">
            <a:lum bright="-12000" contrast="54000"/>
          </a:blip>
          <a:srcRect t="20821" b="58080"/>
          <a:stretch>
            <a:fillRect/>
          </a:stretch>
        </p:blipFill>
        <p:spPr bwMode="auto">
          <a:xfrm>
            <a:off x="285720" y="3714752"/>
            <a:ext cx="8424863" cy="2520950"/>
          </a:xfrm>
          <a:prstGeom prst="rect">
            <a:avLst/>
          </a:prstGeom>
          <a:noFill/>
          <a:ln w="9525">
            <a:noFill/>
            <a:miter lim="800000"/>
            <a:headEnd/>
            <a:tailEnd/>
          </a:ln>
        </p:spPr>
      </p:pic>
    </p:spTree>
    <p:extLst>
      <p:ext uri="{BB962C8B-B14F-4D97-AF65-F5344CB8AC3E}">
        <p14:creationId xmlns:p14="http://schemas.microsoft.com/office/powerpoint/2010/main" val="2038543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7" name="Rectangle 3"/>
          <p:cNvSpPr>
            <a:spLocks noGrp="1" noChangeArrowheads="1"/>
          </p:cNvSpPr>
          <p:nvPr>
            <p:ph sz="quarter" idx="1"/>
          </p:nvPr>
        </p:nvSpPr>
        <p:spPr>
          <a:xfrm>
            <a:off x="195263" y="-547815"/>
            <a:ext cx="8697912" cy="5433150"/>
          </a:xfrm>
        </p:spPr>
        <p:txBody>
          <a:bodyPr>
            <a:normAutofit/>
          </a:bodyPr>
          <a:lstStyle/>
          <a:p>
            <a:pPr marL="0" indent="0">
              <a:buFont typeface="Wingdings" pitchFamily="2" charset="2"/>
              <a:buNone/>
            </a:pPr>
            <a:endParaRPr lang="en-US" sz="4000" b="1" dirty="0"/>
          </a:p>
          <a:p>
            <a:pPr marL="0" indent="0">
              <a:buFont typeface="Wingdings" pitchFamily="2" charset="2"/>
              <a:buNone/>
            </a:pPr>
            <a:r>
              <a:rPr lang="en-US" sz="4000" b="1" dirty="0">
                <a:solidFill>
                  <a:srgbClr val="00FF00"/>
                </a:solidFill>
              </a:rPr>
              <a:t>3-CP (</a:t>
            </a:r>
            <a:r>
              <a:rPr lang="en-US" sz="4000" b="1" dirty="0" err="1">
                <a:solidFill>
                  <a:srgbClr val="00FF00"/>
                </a:solidFill>
              </a:rPr>
              <a:t>Courtes</a:t>
            </a:r>
            <a:r>
              <a:rPr lang="en-US" sz="4000" b="1" dirty="0">
                <a:solidFill>
                  <a:srgbClr val="00FF00"/>
                </a:solidFill>
              </a:rPr>
              <a:t> </a:t>
            </a:r>
            <a:r>
              <a:rPr lang="en-US" sz="4000" b="1" dirty="0" err="1">
                <a:solidFill>
                  <a:srgbClr val="00FF00"/>
                </a:solidFill>
              </a:rPr>
              <a:t>Periodes</a:t>
            </a:r>
            <a:r>
              <a:rPr lang="en-US" sz="4000" b="1" dirty="0">
                <a:solidFill>
                  <a:srgbClr val="00FF00"/>
                </a:solidFill>
              </a:rPr>
              <a:t>, short periods)</a:t>
            </a:r>
          </a:p>
          <a:p>
            <a:pPr marL="0" indent="0">
              <a:buFont typeface="Wingdings" pitchFamily="2" charset="2"/>
              <a:buNone/>
            </a:pPr>
            <a:r>
              <a:rPr lang="en-US" sz="4000" b="1" dirty="0"/>
              <a:t>Rapid alternation between one second of MF current and one second of DF without interval pauses.</a:t>
            </a:r>
          </a:p>
          <a:p>
            <a:pPr marL="0" indent="0">
              <a:buFont typeface="Wingdings" pitchFamily="2" charset="2"/>
              <a:buNone/>
            </a:pPr>
            <a:endParaRPr lang="en-US" sz="4000" b="1" dirty="0"/>
          </a:p>
        </p:txBody>
      </p:sp>
      <p:pic>
        <p:nvPicPr>
          <p:cNvPr id="446468" name="Picture 4" descr="012"/>
          <p:cNvPicPr>
            <a:picLocks noChangeAspect="1" noChangeArrowheads="1"/>
          </p:cNvPicPr>
          <p:nvPr/>
        </p:nvPicPr>
        <p:blipFill>
          <a:blip r:embed="rId2" cstate="print">
            <a:lum bright="-12000" contrast="54000"/>
          </a:blip>
          <a:srcRect t="63068" b="11128"/>
          <a:stretch>
            <a:fillRect/>
          </a:stretch>
        </p:blipFill>
        <p:spPr bwMode="auto">
          <a:xfrm>
            <a:off x="144463" y="4005263"/>
            <a:ext cx="8748712" cy="2303462"/>
          </a:xfrm>
          <a:prstGeom prst="rect">
            <a:avLst/>
          </a:prstGeom>
          <a:noFill/>
          <a:ln w="9525">
            <a:noFill/>
            <a:miter lim="800000"/>
            <a:headEnd/>
            <a:tailEnd/>
          </a:ln>
        </p:spPr>
      </p:pic>
    </p:spTree>
    <p:extLst>
      <p:ext uri="{BB962C8B-B14F-4D97-AF65-F5344CB8AC3E}">
        <p14:creationId xmlns:p14="http://schemas.microsoft.com/office/powerpoint/2010/main" val="365007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1" name="Rectangle 3"/>
          <p:cNvSpPr>
            <a:spLocks noGrp="1" noChangeArrowheads="1"/>
          </p:cNvSpPr>
          <p:nvPr>
            <p:ph sz="quarter" idx="1"/>
          </p:nvPr>
        </p:nvSpPr>
        <p:spPr>
          <a:xfrm>
            <a:off x="0" y="188714"/>
            <a:ext cx="8820150" cy="3816350"/>
          </a:xfrm>
        </p:spPr>
        <p:txBody>
          <a:bodyPr>
            <a:normAutofit/>
          </a:bodyPr>
          <a:lstStyle/>
          <a:p>
            <a:pPr>
              <a:buFont typeface="Wingdings" pitchFamily="2" charset="2"/>
              <a:buNone/>
            </a:pPr>
            <a:r>
              <a:rPr lang="en-US" sz="3200" b="1" dirty="0">
                <a:solidFill>
                  <a:srgbClr val="00FF00"/>
                </a:solidFill>
              </a:rPr>
              <a:t>4- LP (</a:t>
            </a:r>
            <a:r>
              <a:rPr lang="en-US" sz="3200" b="1" dirty="0" err="1">
                <a:solidFill>
                  <a:srgbClr val="00FF00"/>
                </a:solidFill>
              </a:rPr>
              <a:t>Longues</a:t>
            </a:r>
            <a:r>
              <a:rPr lang="en-US" sz="3200" b="1" dirty="0">
                <a:solidFill>
                  <a:srgbClr val="00FF00"/>
                </a:solidFill>
              </a:rPr>
              <a:t> </a:t>
            </a:r>
            <a:r>
              <a:rPr lang="en-US" sz="3200" b="1" dirty="0" err="1">
                <a:solidFill>
                  <a:srgbClr val="00FF00"/>
                </a:solidFill>
              </a:rPr>
              <a:t>Periodes</a:t>
            </a:r>
            <a:r>
              <a:rPr lang="en-US" sz="3200" b="1" dirty="0">
                <a:solidFill>
                  <a:srgbClr val="00FF00"/>
                </a:solidFill>
              </a:rPr>
              <a:t>, long periods)</a:t>
            </a:r>
          </a:p>
          <a:p>
            <a:pPr>
              <a:buFont typeface="Wingdings" pitchFamily="2" charset="2"/>
              <a:buNone/>
            </a:pPr>
            <a:r>
              <a:rPr lang="en-US" sz="3200" b="1" dirty="0"/>
              <a:t>Slow alternation between six seconds of MF current and six seconds DF phase in which a peak intensity is varied.</a:t>
            </a:r>
          </a:p>
        </p:txBody>
      </p:sp>
      <p:pic>
        <p:nvPicPr>
          <p:cNvPr id="447492" name="Picture 4" descr="012"/>
          <p:cNvPicPr>
            <a:picLocks noChangeAspect="1" noChangeArrowheads="1"/>
          </p:cNvPicPr>
          <p:nvPr/>
        </p:nvPicPr>
        <p:blipFill>
          <a:blip r:embed="rId2" cstate="print">
            <a:lum bright="-12000" contrast="54000"/>
          </a:blip>
          <a:srcRect t="41455" b="35303"/>
          <a:stretch>
            <a:fillRect/>
          </a:stretch>
        </p:blipFill>
        <p:spPr bwMode="auto">
          <a:xfrm>
            <a:off x="36512" y="2204864"/>
            <a:ext cx="9144000" cy="1944688"/>
          </a:xfrm>
          <a:prstGeom prst="rect">
            <a:avLst/>
          </a:prstGeom>
          <a:noFill/>
          <a:ln w="9525">
            <a:noFill/>
            <a:miter lim="800000"/>
            <a:headEnd/>
            <a:tailEnd/>
          </a:ln>
        </p:spPr>
      </p:pic>
      <p:sp>
        <p:nvSpPr>
          <p:cNvPr id="447493" name="Text Box 5"/>
          <p:cNvSpPr txBox="1">
            <a:spLocks noChangeArrowheads="1"/>
          </p:cNvSpPr>
          <p:nvPr/>
        </p:nvSpPr>
        <p:spPr bwMode="auto">
          <a:xfrm>
            <a:off x="179512" y="4190539"/>
            <a:ext cx="8713788" cy="2406813"/>
          </a:xfrm>
          <a:prstGeom prst="rect">
            <a:avLst/>
          </a:prstGeom>
          <a:solidFill>
            <a:srgbClr val="FFFF99"/>
          </a:solidFill>
          <a:ln w="9525">
            <a:noFill/>
            <a:miter lim="800000"/>
            <a:headEnd/>
            <a:tailEnd/>
          </a:ln>
          <a:effectLst/>
        </p:spPr>
        <p:txBody>
          <a:bodyPr>
            <a:spAutoFit/>
          </a:bodyPr>
          <a:lstStyle/>
          <a:p>
            <a:pPr>
              <a:lnSpc>
                <a:spcPct val="90000"/>
              </a:lnSpc>
              <a:spcBef>
                <a:spcPct val="20000"/>
              </a:spcBef>
              <a:buClr>
                <a:schemeClr val="hlink"/>
              </a:buClr>
              <a:buSzPct val="70000"/>
              <a:buFont typeface="Wingdings" pitchFamily="2" charset="2"/>
              <a:buChar char="n"/>
            </a:pPr>
            <a:r>
              <a:rPr lang="en-US" sz="3200" b="1" dirty="0"/>
              <a:t>CP and LP are used to prevent accommodation.</a:t>
            </a:r>
          </a:p>
          <a:p>
            <a:pPr>
              <a:lnSpc>
                <a:spcPct val="90000"/>
              </a:lnSpc>
              <a:spcBef>
                <a:spcPct val="20000"/>
              </a:spcBef>
              <a:buClr>
                <a:schemeClr val="hlink"/>
              </a:buClr>
              <a:buSzPct val="70000"/>
              <a:buFont typeface="Wingdings" pitchFamily="2" charset="2"/>
              <a:buChar char="n"/>
            </a:pPr>
            <a:r>
              <a:rPr lang="en-US" sz="3200" b="1" dirty="0"/>
              <a:t>CP and LP currents has analgesic effect and used in treatment of traumatic and </a:t>
            </a:r>
            <a:r>
              <a:rPr lang="en-US" sz="3200" b="1" dirty="0" err="1"/>
              <a:t>neurogenic</a:t>
            </a:r>
            <a:r>
              <a:rPr lang="en-US" sz="3200" b="1" dirty="0"/>
              <a:t> pain</a:t>
            </a:r>
          </a:p>
        </p:txBody>
      </p:sp>
    </p:spTree>
    <p:extLst>
      <p:ext uri="{BB962C8B-B14F-4D97-AF65-F5344CB8AC3E}">
        <p14:creationId xmlns:p14="http://schemas.microsoft.com/office/powerpoint/2010/main" val="1504611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708" y="1405375"/>
            <a:ext cx="8482584" cy="4759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5090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a:t>5. RS (</a:t>
            </a:r>
            <a:r>
              <a:rPr lang="en-US" i="1" u="sng" dirty="0" err="1"/>
              <a:t>Syncopal</a:t>
            </a:r>
            <a:r>
              <a:rPr lang="en-US" i="1" u="sng" dirty="0"/>
              <a:t> Rhythm):</a:t>
            </a:r>
            <a:endParaRPr lang="en-US" dirty="0"/>
          </a:p>
        </p:txBody>
      </p:sp>
      <p:sp>
        <p:nvSpPr>
          <p:cNvPr id="3" name="Text Placeholder 2"/>
          <p:cNvSpPr>
            <a:spLocks noGrp="1"/>
          </p:cNvSpPr>
          <p:nvPr>
            <p:ph type="body" sz="half" idx="1"/>
          </p:nvPr>
        </p:nvSpPr>
        <p:spPr>
          <a:xfrm>
            <a:off x="457200" y="1600200"/>
            <a:ext cx="7829576" cy="4525963"/>
          </a:xfrm>
        </p:spPr>
        <p:txBody>
          <a:bodyPr/>
          <a:lstStyle/>
          <a:p>
            <a:endParaRPr lang="en-US" dirty="0"/>
          </a:p>
          <a:p>
            <a:r>
              <a:rPr lang="en-US" dirty="0"/>
              <a:t>It comprises 1-sec phase of MF, followed by a 1-sec rest phase.</a:t>
            </a:r>
          </a:p>
          <a:p>
            <a:endParaRPr lang="en-US" dirty="0"/>
          </a:p>
          <a:p>
            <a:endParaRPr lang="en-US" dirty="0"/>
          </a:p>
          <a:p>
            <a:endParaRPr lang="en-US" dirty="0"/>
          </a:p>
          <a:p>
            <a:endParaRPr lang="en-US" dirty="0"/>
          </a:p>
        </p:txBody>
      </p:sp>
      <p:pic>
        <p:nvPicPr>
          <p:cNvPr id="6" name="Picture 4" descr="012"/>
          <p:cNvPicPr>
            <a:picLocks noChangeAspect="1" noChangeArrowheads="1"/>
          </p:cNvPicPr>
          <p:nvPr/>
        </p:nvPicPr>
        <p:blipFill>
          <a:blip r:embed="rId2" cstate="print">
            <a:grayscl/>
          </a:blip>
          <a:srcRect t="63068" b="11128"/>
          <a:stretch>
            <a:fillRect/>
          </a:stretch>
        </p:blipFill>
        <p:spPr bwMode="auto">
          <a:xfrm>
            <a:off x="1142976" y="3429001"/>
            <a:ext cx="7000924" cy="1357321"/>
          </a:xfrm>
          <a:prstGeom prst="rect">
            <a:avLst/>
          </a:prstGeom>
          <a:noFill/>
          <a:ln w="9525">
            <a:noFill/>
            <a:miter lim="800000"/>
            <a:headEnd/>
            <a:tailEnd/>
          </a:ln>
        </p:spPr>
      </p:pic>
    </p:spTree>
    <p:extLst>
      <p:ext uri="{BB962C8B-B14F-4D97-AF65-F5344CB8AC3E}">
        <p14:creationId xmlns:p14="http://schemas.microsoft.com/office/powerpoint/2010/main" val="3642612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Rot="1" noChangeArrowheads="1"/>
          </p:cNvSpPr>
          <p:nvPr>
            <p:ph type="title"/>
          </p:nvPr>
        </p:nvSpPr>
        <p:spPr>
          <a:xfrm>
            <a:off x="457200" y="-26988"/>
            <a:ext cx="8229600" cy="935038"/>
          </a:xfrm>
        </p:spPr>
        <p:txBody>
          <a:bodyPr/>
          <a:lstStyle/>
          <a:p>
            <a:r>
              <a:rPr lang="en-US">
                <a:solidFill>
                  <a:srgbClr val="00FF00"/>
                </a:solidFill>
              </a:rPr>
              <a:t>Physiological effect</a:t>
            </a:r>
          </a:p>
        </p:txBody>
      </p:sp>
      <p:sp>
        <p:nvSpPr>
          <p:cNvPr id="448515" name="Rectangle 3"/>
          <p:cNvSpPr>
            <a:spLocks noGrp="1" noChangeArrowheads="1"/>
          </p:cNvSpPr>
          <p:nvPr>
            <p:ph sz="quarter" idx="1"/>
          </p:nvPr>
        </p:nvSpPr>
        <p:spPr>
          <a:xfrm>
            <a:off x="0" y="765175"/>
            <a:ext cx="9144000" cy="4525963"/>
          </a:xfrm>
        </p:spPr>
        <p:txBody>
          <a:bodyPr>
            <a:normAutofit fontScale="92500" lnSpcReduction="10000"/>
          </a:bodyPr>
          <a:lstStyle/>
          <a:p>
            <a:pPr>
              <a:buFont typeface="Wingdings" pitchFamily="2" charset="2"/>
              <a:buNone/>
            </a:pPr>
            <a:r>
              <a:rPr lang="en-US" b="1" u="sng" dirty="0"/>
              <a:t>1- Relief of pain due to </a:t>
            </a:r>
          </a:p>
          <a:p>
            <a:pPr>
              <a:buFont typeface="Wingdings" pitchFamily="2" charset="2"/>
              <a:buNone/>
            </a:pPr>
            <a:r>
              <a:rPr lang="en-US" b="1" dirty="0">
                <a:solidFill>
                  <a:srgbClr val="FF7C80"/>
                </a:solidFill>
              </a:rPr>
              <a:t>Direct mechanism</a:t>
            </a:r>
          </a:p>
          <a:p>
            <a:r>
              <a:rPr lang="en-US" b="1" dirty="0"/>
              <a:t>Stimulation of sensory nerves leading to pain relief through stimulation of pain gate mechanism</a:t>
            </a:r>
          </a:p>
          <a:p>
            <a:pPr>
              <a:buFont typeface="Wingdings" pitchFamily="2" charset="2"/>
              <a:buNone/>
            </a:pPr>
            <a:r>
              <a:rPr lang="en-US" b="1" dirty="0">
                <a:solidFill>
                  <a:srgbClr val="FF7C80"/>
                </a:solidFill>
              </a:rPr>
              <a:t>Indirect mechanism</a:t>
            </a:r>
          </a:p>
          <a:p>
            <a:r>
              <a:rPr lang="en-US" b="1" dirty="0"/>
              <a:t>Improving circulation through pumping action of muscle contraction with subsequent removal of irritant wastes</a:t>
            </a:r>
          </a:p>
          <a:p>
            <a:pPr>
              <a:buFont typeface="Wingdings" pitchFamily="2" charset="2"/>
              <a:buNone/>
            </a:pPr>
            <a:r>
              <a:rPr lang="en-US" b="1" u="sng" dirty="0"/>
              <a:t>2- Increase local circulation due to </a:t>
            </a:r>
          </a:p>
          <a:p>
            <a:r>
              <a:rPr lang="en-US" b="1" dirty="0"/>
              <a:t> Release of H -like substance due to polar effect </a:t>
            </a:r>
          </a:p>
          <a:p>
            <a:r>
              <a:rPr lang="en-US" b="1" dirty="0"/>
              <a:t> Altering autonomic activity</a:t>
            </a:r>
            <a:endParaRPr lang="en-US" b="1" dirty="0">
              <a:solidFill>
                <a:srgbClr val="FF7C80"/>
              </a:solidFill>
            </a:endParaRPr>
          </a:p>
        </p:txBody>
      </p:sp>
    </p:spTree>
    <p:extLst>
      <p:ext uri="{BB962C8B-B14F-4D97-AF65-F5344CB8AC3E}">
        <p14:creationId xmlns:p14="http://schemas.microsoft.com/office/powerpoint/2010/main" val="1612894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7" name="Rectangle 3"/>
          <p:cNvSpPr>
            <a:spLocks noGrp="1" noChangeArrowheads="1"/>
          </p:cNvSpPr>
          <p:nvPr>
            <p:ph sz="quarter" idx="1"/>
          </p:nvPr>
        </p:nvSpPr>
        <p:spPr>
          <a:xfrm>
            <a:off x="250825" y="260350"/>
            <a:ext cx="8713788" cy="6264275"/>
          </a:xfrm>
        </p:spPr>
        <p:txBody>
          <a:bodyPr/>
          <a:lstStyle/>
          <a:p>
            <a:pPr marL="0" indent="0">
              <a:buFont typeface="Wingdings" pitchFamily="2" charset="2"/>
              <a:buNone/>
            </a:pPr>
            <a:r>
              <a:rPr lang="en-US" sz="3600" b="1" u="sng" dirty="0"/>
              <a:t>3- Decrease inflammation and swelling</a:t>
            </a:r>
          </a:p>
          <a:p>
            <a:pPr marL="0" indent="0"/>
            <a:r>
              <a:rPr lang="en-US" b="1" dirty="0"/>
              <a:t>Due to increased local circulation and change of cell membrane permeability </a:t>
            </a:r>
          </a:p>
          <a:p>
            <a:pPr marL="0" indent="0">
              <a:buFont typeface="Wingdings" pitchFamily="2" charset="2"/>
              <a:buNone/>
            </a:pPr>
            <a:r>
              <a:rPr lang="en-US" sz="3600" b="1" u="sng" dirty="0"/>
              <a:t>4- Muscle re-education due to</a:t>
            </a:r>
          </a:p>
          <a:p>
            <a:pPr marL="0" indent="0">
              <a:buFont typeface="Wingdings" pitchFamily="2" charset="2"/>
              <a:buNone/>
            </a:pPr>
            <a:r>
              <a:rPr lang="en-US" sz="3600" b="1" dirty="0"/>
              <a:t> stimulation of motor nerves but it is not the current of choice for muscle strengthening </a:t>
            </a:r>
          </a:p>
          <a:p>
            <a:pPr marL="0" indent="0">
              <a:buFont typeface="Wingdings" pitchFamily="2" charset="2"/>
              <a:buNone/>
            </a:pPr>
            <a:endParaRPr lang="en-US" sz="3600" b="1" dirty="0"/>
          </a:p>
          <a:p>
            <a:pPr marL="0" indent="0">
              <a:buFont typeface="Wingdings" pitchFamily="2" charset="2"/>
              <a:buNone/>
            </a:pPr>
            <a:endParaRPr lang="en-US" b="1" dirty="0"/>
          </a:p>
        </p:txBody>
      </p:sp>
    </p:spTree>
    <p:extLst>
      <p:ext uri="{BB962C8B-B14F-4D97-AF65-F5344CB8AC3E}">
        <p14:creationId xmlns:p14="http://schemas.microsoft.com/office/powerpoint/2010/main" val="1240620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Rot="1" noChangeArrowheads="1"/>
          </p:cNvSpPr>
          <p:nvPr>
            <p:ph type="title"/>
          </p:nvPr>
        </p:nvSpPr>
        <p:spPr>
          <a:xfrm>
            <a:off x="468313" y="115888"/>
            <a:ext cx="8229600" cy="1143000"/>
          </a:xfrm>
        </p:spPr>
        <p:txBody>
          <a:bodyPr/>
          <a:lstStyle/>
          <a:p>
            <a:r>
              <a:rPr lang="en-US" sz="3200">
                <a:solidFill>
                  <a:schemeClr val="hlink"/>
                </a:solidFill>
              </a:rPr>
              <a:t>Electrochemical effect of diadynamic current</a:t>
            </a:r>
          </a:p>
        </p:txBody>
      </p:sp>
      <p:sp>
        <p:nvSpPr>
          <p:cNvPr id="450563" name="Rectangle 3"/>
          <p:cNvSpPr>
            <a:spLocks noGrp="1" noChangeArrowheads="1"/>
          </p:cNvSpPr>
          <p:nvPr>
            <p:ph sz="quarter" idx="1"/>
          </p:nvPr>
        </p:nvSpPr>
        <p:spPr>
          <a:xfrm>
            <a:off x="468313" y="1628775"/>
            <a:ext cx="8229600" cy="4525963"/>
          </a:xfrm>
        </p:spPr>
        <p:txBody>
          <a:bodyPr/>
          <a:lstStyle/>
          <a:p>
            <a:pPr>
              <a:lnSpc>
                <a:spcPct val="90000"/>
              </a:lnSpc>
            </a:pPr>
            <a:r>
              <a:rPr lang="en-US" b="1"/>
              <a:t>Diadynamic current has relative high DC amplitude, so that there is a significant chance of skin damage occurrence.</a:t>
            </a:r>
          </a:p>
          <a:p>
            <a:pPr>
              <a:lnSpc>
                <a:spcPct val="90000"/>
              </a:lnSpc>
            </a:pPr>
            <a:r>
              <a:rPr lang="en-US" b="1"/>
              <a:t>Skin damage is due to electrochemical changes and changes in the pH value of the skin.</a:t>
            </a:r>
          </a:p>
          <a:p>
            <a:pPr>
              <a:lnSpc>
                <a:spcPct val="90000"/>
              </a:lnSpc>
            </a:pPr>
            <a:r>
              <a:rPr lang="en-US" b="1"/>
              <a:t>To keep the risk of skin damage to minimum, treatment time should be limited to ten minutes.</a:t>
            </a:r>
          </a:p>
          <a:p>
            <a:pPr>
              <a:lnSpc>
                <a:spcPct val="90000"/>
              </a:lnSpc>
              <a:buFont typeface="Wingdings" pitchFamily="2" charset="2"/>
              <a:buNone/>
            </a:pPr>
            <a:endParaRPr lang="en-US" b="1"/>
          </a:p>
          <a:p>
            <a:pPr>
              <a:lnSpc>
                <a:spcPct val="90000"/>
              </a:lnSpc>
            </a:pPr>
            <a:endParaRPr lang="en-US" sz="2800"/>
          </a:p>
        </p:txBody>
      </p:sp>
    </p:spTree>
    <p:extLst>
      <p:ext uri="{BB962C8B-B14F-4D97-AF65-F5344CB8AC3E}">
        <p14:creationId xmlns:p14="http://schemas.microsoft.com/office/powerpoint/2010/main" val="2350529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Rot="1" noChangeArrowheads="1"/>
          </p:cNvSpPr>
          <p:nvPr>
            <p:ph type="title"/>
          </p:nvPr>
        </p:nvSpPr>
        <p:spPr/>
        <p:txBody>
          <a:bodyPr/>
          <a:lstStyle/>
          <a:p>
            <a:r>
              <a:rPr lang="en-US"/>
              <a:t>Indications </a:t>
            </a:r>
          </a:p>
        </p:txBody>
      </p:sp>
      <p:sp>
        <p:nvSpPr>
          <p:cNvPr id="449539" name="Rectangle 3"/>
          <p:cNvSpPr>
            <a:spLocks noGrp="1" noChangeArrowheads="1"/>
          </p:cNvSpPr>
          <p:nvPr>
            <p:ph sz="quarter" idx="1"/>
          </p:nvPr>
        </p:nvSpPr>
        <p:spPr>
          <a:xfrm>
            <a:off x="179388" y="1600200"/>
            <a:ext cx="8785225" cy="4525963"/>
          </a:xfrm>
        </p:spPr>
        <p:txBody>
          <a:bodyPr>
            <a:normAutofit lnSpcReduction="10000"/>
          </a:bodyPr>
          <a:lstStyle/>
          <a:p>
            <a:pPr marL="609600" indent="-609600"/>
            <a:r>
              <a:rPr lang="en-US" sz="3600" b="1"/>
              <a:t>Soft tissue injury as sprains, contusions and epicondylitis</a:t>
            </a:r>
          </a:p>
          <a:p>
            <a:pPr marL="609600" indent="-609600"/>
            <a:r>
              <a:rPr lang="en-US" sz="3600" b="1"/>
              <a:t>Treating pain especially in small joints.</a:t>
            </a:r>
          </a:p>
          <a:p>
            <a:pPr marL="609600" indent="-609600"/>
            <a:r>
              <a:rPr lang="en-US" sz="3600" b="1"/>
              <a:t>Sudeck’s atrophy. </a:t>
            </a:r>
          </a:p>
          <a:p>
            <a:pPr marL="609600" indent="-609600"/>
            <a:r>
              <a:rPr lang="en-US" sz="3600" b="1"/>
              <a:t>Peripheral nerve disorders as neuralgia, radiculopathy and herpes zoster.</a:t>
            </a:r>
          </a:p>
        </p:txBody>
      </p:sp>
    </p:spTree>
    <p:extLst>
      <p:ext uri="{BB962C8B-B14F-4D97-AF65-F5344CB8AC3E}">
        <p14:creationId xmlns:p14="http://schemas.microsoft.com/office/powerpoint/2010/main" val="744587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Rot="1" noChangeArrowheads="1"/>
          </p:cNvSpPr>
          <p:nvPr>
            <p:ph type="title"/>
          </p:nvPr>
        </p:nvSpPr>
        <p:spPr>
          <a:xfrm>
            <a:off x="457200" y="-26988"/>
            <a:ext cx="8229600" cy="1143001"/>
          </a:xfrm>
        </p:spPr>
        <p:txBody>
          <a:bodyPr/>
          <a:lstStyle/>
          <a:p>
            <a:r>
              <a:rPr lang="en-US">
                <a:solidFill>
                  <a:schemeClr val="hlink"/>
                </a:solidFill>
              </a:rPr>
              <a:t>Contraindications </a:t>
            </a:r>
          </a:p>
        </p:txBody>
      </p:sp>
      <p:sp>
        <p:nvSpPr>
          <p:cNvPr id="452611" name="Rectangle 3"/>
          <p:cNvSpPr>
            <a:spLocks noGrp="1" noChangeArrowheads="1"/>
          </p:cNvSpPr>
          <p:nvPr>
            <p:ph sz="quarter" idx="1"/>
          </p:nvPr>
        </p:nvSpPr>
        <p:spPr>
          <a:xfrm>
            <a:off x="179388" y="1268413"/>
            <a:ext cx="8785225" cy="5329237"/>
          </a:xfrm>
        </p:spPr>
        <p:txBody>
          <a:bodyPr/>
          <a:lstStyle/>
          <a:p>
            <a:r>
              <a:rPr lang="en-US" b="1" dirty="0"/>
              <a:t>Open skin as the current tend to concentrate </a:t>
            </a:r>
          </a:p>
          <a:p>
            <a:r>
              <a:rPr lang="en-US" b="1" dirty="0"/>
              <a:t>Bony areas</a:t>
            </a:r>
          </a:p>
          <a:p>
            <a:r>
              <a:rPr lang="en-US" b="1" dirty="0"/>
              <a:t>Loss of sensation </a:t>
            </a:r>
          </a:p>
          <a:p>
            <a:r>
              <a:rPr lang="en-US" b="1" dirty="0"/>
              <a:t>Infection</a:t>
            </a:r>
          </a:p>
          <a:p>
            <a:r>
              <a:rPr lang="en-US" b="1" dirty="0"/>
              <a:t>Unreliable patients</a:t>
            </a:r>
          </a:p>
          <a:p>
            <a:r>
              <a:rPr lang="en-US" b="1" dirty="0"/>
              <a:t>Superficial metals</a:t>
            </a:r>
            <a:endParaRPr lang="en-US" b="1" i="1" dirty="0"/>
          </a:p>
          <a:p>
            <a:r>
              <a:rPr lang="en-US" b="1" dirty="0"/>
              <a:t>Thrombosis.</a:t>
            </a:r>
          </a:p>
          <a:p>
            <a:r>
              <a:rPr lang="en-US" b="1" dirty="0"/>
              <a:t>Cardiac pace makers.</a:t>
            </a:r>
          </a:p>
          <a:p>
            <a:endParaRPr lang="en-US" b="1" dirty="0"/>
          </a:p>
        </p:txBody>
      </p:sp>
    </p:spTree>
    <p:extLst>
      <p:ext uri="{BB962C8B-B14F-4D97-AF65-F5344CB8AC3E}">
        <p14:creationId xmlns:p14="http://schemas.microsoft.com/office/powerpoint/2010/main" val="2601226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534400" cy="758952"/>
          </a:xfrm>
        </p:spPr>
        <p:txBody>
          <a:bodyPr>
            <a:normAutofit fontScale="90000"/>
          </a:bodyPr>
          <a:lstStyle/>
          <a:p>
            <a:r>
              <a:rPr lang="en-US" i="1" dirty="0"/>
              <a:t>Dosage</a:t>
            </a:r>
            <a:br>
              <a:rPr lang="en-US" dirty="0"/>
            </a:br>
            <a:endParaRPr lang="en-US" dirty="0"/>
          </a:p>
        </p:txBody>
      </p:sp>
      <p:sp>
        <p:nvSpPr>
          <p:cNvPr id="3" name="Content Placeholder 2"/>
          <p:cNvSpPr>
            <a:spLocks noGrp="1"/>
          </p:cNvSpPr>
          <p:nvPr>
            <p:ph sz="quarter" idx="1"/>
          </p:nvPr>
        </p:nvSpPr>
        <p:spPr>
          <a:xfrm>
            <a:off x="251520" y="1700808"/>
            <a:ext cx="8503920" cy="4572000"/>
          </a:xfrm>
        </p:spPr>
        <p:txBody>
          <a:bodyPr>
            <a:normAutofit/>
          </a:bodyPr>
          <a:lstStyle/>
          <a:p>
            <a:pPr>
              <a:buNone/>
            </a:pPr>
            <a:r>
              <a:rPr lang="en-US" i="1" u="sng" dirty="0"/>
              <a:t>Intensity:</a:t>
            </a:r>
            <a:r>
              <a:rPr lang="en-US" dirty="0"/>
              <a:t> It should be increased gradually until definite vibration or prickling sensation occurs.</a:t>
            </a:r>
          </a:p>
          <a:p>
            <a:pPr>
              <a:buNone/>
            </a:pPr>
            <a:r>
              <a:rPr lang="en-US" i="1" u="sng" dirty="0"/>
              <a:t>Duration:</a:t>
            </a:r>
            <a:r>
              <a:rPr lang="en-US" dirty="0"/>
              <a:t> Not more than 12 minutes; each type for 3 minutes. </a:t>
            </a:r>
          </a:p>
          <a:p>
            <a:pPr>
              <a:buNone/>
            </a:pPr>
            <a:r>
              <a:rPr lang="en-US" i="1" u="sng" dirty="0"/>
              <a:t>Frequency:</a:t>
            </a:r>
            <a:r>
              <a:rPr lang="en-US" dirty="0"/>
              <a:t> Daily or every other day for 12 sessions.</a:t>
            </a:r>
          </a:p>
          <a:p>
            <a:pPr>
              <a:buFont typeface="Arial" pitchFamily="34" charset="0"/>
              <a:buChar char="•"/>
            </a:pPr>
            <a:endParaRPr lang="en-US" dirty="0"/>
          </a:p>
          <a:p>
            <a:pPr>
              <a:buFont typeface="Arial" pitchFamily="34" charset="0"/>
              <a:buChar char="•"/>
            </a:pPr>
            <a:endParaRPr lang="en-US" dirty="0"/>
          </a:p>
          <a:p>
            <a:pPr>
              <a:buNone/>
            </a:pPr>
            <a:r>
              <a:rPr lang="en-US" i="1" dirty="0"/>
              <a:t> </a:t>
            </a:r>
            <a:endParaRPr lang="en-US" dirty="0"/>
          </a:p>
        </p:txBody>
      </p:sp>
    </p:spTree>
    <p:extLst>
      <p:ext uri="{BB962C8B-B14F-4D97-AF65-F5344CB8AC3E}">
        <p14:creationId xmlns:p14="http://schemas.microsoft.com/office/powerpoint/2010/main" val="1452736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85860"/>
            <a:ext cx="8229600" cy="4840303"/>
          </a:xfrm>
        </p:spPr>
        <p:txBody>
          <a:bodyPr/>
          <a:lstStyle/>
          <a:p>
            <a:pPr>
              <a:buNone/>
            </a:pPr>
            <a:r>
              <a:rPr lang="en-US" i="1" dirty="0"/>
              <a:t>DF:</a:t>
            </a:r>
            <a:r>
              <a:rPr lang="en-US" dirty="0"/>
              <a:t> It is used for the initial treatment and before application of other currents. The patient feels a prickling sensation, which subsides after a short time. </a:t>
            </a:r>
          </a:p>
          <a:p>
            <a:pPr>
              <a:buNone/>
            </a:pPr>
            <a:r>
              <a:rPr lang="en-US" i="1" dirty="0"/>
              <a:t>MF:</a:t>
            </a:r>
            <a:r>
              <a:rPr lang="en-US" dirty="0"/>
              <a:t> The patient feels a strong vibration for longer time than the sensation of DF. It is used for treatment of pain without muscle spasm. </a:t>
            </a:r>
          </a:p>
          <a:p>
            <a:pPr>
              <a:buNone/>
            </a:pPr>
            <a:endParaRPr lang="en-US" dirty="0"/>
          </a:p>
        </p:txBody>
      </p:sp>
    </p:spTree>
    <p:extLst>
      <p:ext uri="{BB962C8B-B14F-4D97-AF65-F5344CB8AC3E}">
        <p14:creationId xmlns:p14="http://schemas.microsoft.com/office/powerpoint/2010/main" val="1609946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1412776"/>
            <a:ext cx="8229600" cy="5197493"/>
          </a:xfrm>
        </p:spPr>
        <p:txBody>
          <a:bodyPr>
            <a:normAutofit/>
          </a:bodyPr>
          <a:lstStyle/>
          <a:p>
            <a:r>
              <a:rPr lang="en-US" i="1" dirty="0"/>
              <a:t>CP:</a:t>
            </a:r>
            <a:r>
              <a:rPr lang="en-US" dirty="0"/>
              <a:t> In DF phase, there are fine tremors in MF phase (strong and constant vibration). There are rhythmic contractions, being used for treatment of traumatic pain. </a:t>
            </a:r>
          </a:p>
          <a:p>
            <a:r>
              <a:rPr lang="en-US" i="1" dirty="0"/>
              <a:t>LP:</a:t>
            </a:r>
            <a:r>
              <a:rPr lang="en-US" dirty="0"/>
              <a:t> It has a long-lasting analgesic effect. It is used with combination of CP in treatment of neuralgia. </a:t>
            </a:r>
          </a:p>
          <a:p>
            <a:r>
              <a:rPr lang="en-US" i="1" dirty="0"/>
              <a:t>RS:</a:t>
            </a:r>
            <a:r>
              <a:rPr lang="en-US" dirty="0"/>
              <a:t>  It can be used for faradic stimulation of the muscle and as a test for motor nerve excitability.</a:t>
            </a:r>
          </a:p>
          <a:p>
            <a:pPr>
              <a:buNone/>
            </a:pPr>
            <a:r>
              <a:rPr lang="en-US" dirty="0"/>
              <a:t> </a:t>
            </a:r>
          </a:p>
          <a:p>
            <a:endParaRPr lang="en-US" dirty="0"/>
          </a:p>
        </p:txBody>
      </p:sp>
    </p:spTree>
    <p:extLst>
      <p:ext uri="{BB962C8B-B14F-4D97-AF65-F5344CB8AC3E}">
        <p14:creationId xmlns:p14="http://schemas.microsoft.com/office/powerpoint/2010/main" val="2514330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MICROCURRENT</a:t>
            </a:r>
          </a:p>
        </p:txBody>
      </p:sp>
      <p:sp>
        <p:nvSpPr>
          <p:cNvPr id="3" name="Content Placeholder 2"/>
          <p:cNvSpPr>
            <a:spLocks noGrp="1"/>
          </p:cNvSpPr>
          <p:nvPr>
            <p:ph sz="quarter" idx="1"/>
          </p:nvPr>
        </p:nvSpPr>
        <p:spPr/>
        <p:txBody>
          <a:bodyPr/>
          <a:lstStyle/>
          <a:p>
            <a:r>
              <a:rPr lang="en-IN" dirty="0"/>
              <a:t>A current delivered at very low intensity </a:t>
            </a:r>
          </a:p>
          <a:p>
            <a:r>
              <a:rPr lang="en-IN" dirty="0"/>
              <a:t>The usual clinical stimulators have currents outputs as high as 80 – 100 mA.</a:t>
            </a:r>
          </a:p>
          <a:p>
            <a:r>
              <a:rPr lang="en-IN" dirty="0"/>
              <a:t>The maximum output is normally less than 1mA.</a:t>
            </a:r>
          </a:p>
          <a:p>
            <a:r>
              <a:rPr lang="en-IN" dirty="0"/>
              <a:t>Micro current range from monophasic or biphasic pulses with a frequency of up to 10Hz and a duty cycle up to 50%.</a:t>
            </a:r>
          </a:p>
          <a:p>
            <a:pPr marL="0" indent="0">
              <a:buNone/>
            </a:pPr>
            <a:endParaRPr lang="en-IN" dirty="0"/>
          </a:p>
        </p:txBody>
      </p:sp>
    </p:spTree>
    <p:extLst>
      <p:ext uri="{BB962C8B-B14F-4D97-AF65-F5344CB8AC3E}">
        <p14:creationId xmlns:p14="http://schemas.microsoft.com/office/powerpoint/2010/main" val="3427523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073" y="692696"/>
            <a:ext cx="8443399" cy="576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14632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INDICATIONS</a:t>
            </a:r>
          </a:p>
        </p:txBody>
      </p:sp>
      <p:sp>
        <p:nvSpPr>
          <p:cNvPr id="3" name="Content Placeholder 2"/>
          <p:cNvSpPr>
            <a:spLocks noGrp="1"/>
          </p:cNvSpPr>
          <p:nvPr>
            <p:ph sz="quarter" idx="1"/>
          </p:nvPr>
        </p:nvSpPr>
        <p:spPr>
          <a:xfrm>
            <a:off x="395536" y="1484784"/>
            <a:ext cx="8229600" cy="4983179"/>
          </a:xfrm>
        </p:spPr>
        <p:txBody>
          <a:bodyPr>
            <a:normAutofit/>
          </a:bodyPr>
          <a:lstStyle/>
          <a:p>
            <a:r>
              <a:rPr lang="en-US" b="1" dirty="0"/>
              <a:t>Adhesive </a:t>
            </a:r>
            <a:r>
              <a:rPr lang="en-US" b="1" dirty="0" err="1"/>
              <a:t>Capsulitis</a:t>
            </a:r>
            <a:r>
              <a:rPr lang="en-US" b="1" dirty="0"/>
              <a:t> ,Bursitis</a:t>
            </a:r>
          </a:p>
          <a:p>
            <a:r>
              <a:rPr lang="en-US" b="1" dirty="0"/>
              <a:t>Wound </a:t>
            </a:r>
            <a:r>
              <a:rPr lang="en-US" b="1" dirty="0" err="1"/>
              <a:t>Healing,Odema</a:t>
            </a:r>
            <a:endParaRPr lang="en-US" dirty="0"/>
          </a:p>
          <a:p>
            <a:r>
              <a:rPr lang="en-US" b="1" dirty="0"/>
              <a:t>Cervical Sprain/Spasm</a:t>
            </a:r>
          </a:p>
          <a:p>
            <a:r>
              <a:rPr lang="en-US" b="1" dirty="0"/>
              <a:t>Degenerative </a:t>
            </a:r>
            <a:r>
              <a:rPr lang="en-US" b="1" dirty="0" err="1"/>
              <a:t>Disc,Sciatica</a:t>
            </a:r>
            <a:r>
              <a:rPr lang="en-US" b="1" dirty="0"/>
              <a:t> </a:t>
            </a:r>
          </a:p>
          <a:p>
            <a:r>
              <a:rPr lang="en-US" b="1" dirty="0" err="1"/>
              <a:t>Epicondylitis</a:t>
            </a:r>
            <a:r>
              <a:rPr lang="en-US" b="1" dirty="0"/>
              <a:t> </a:t>
            </a:r>
          </a:p>
          <a:p>
            <a:r>
              <a:rPr lang="en-US" b="1" dirty="0" err="1"/>
              <a:t>Lumbosacral</a:t>
            </a:r>
            <a:r>
              <a:rPr lang="en-US" b="1" dirty="0"/>
              <a:t> Sprain</a:t>
            </a:r>
            <a:endParaRPr lang="en-US" dirty="0"/>
          </a:p>
          <a:p>
            <a:r>
              <a:rPr lang="en-US" b="1" dirty="0"/>
              <a:t>Shoulder </a:t>
            </a:r>
            <a:r>
              <a:rPr lang="en-US" b="1" dirty="0" err="1"/>
              <a:t>Subluxation,TMJ</a:t>
            </a:r>
            <a:endParaRPr lang="en-US" b="1" dirty="0"/>
          </a:p>
          <a:p>
            <a:r>
              <a:rPr lang="en-US" b="1" dirty="0" err="1"/>
              <a:t>PostOperative</a:t>
            </a:r>
            <a:r>
              <a:rPr lang="en-US" b="1" dirty="0"/>
              <a:t> conditions-</a:t>
            </a:r>
            <a:r>
              <a:rPr lang="en-US" b="1" dirty="0" err="1"/>
              <a:t>Arthroscopy,Discectomy,Spinal</a:t>
            </a:r>
            <a:r>
              <a:rPr lang="en-US" b="1" dirty="0"/>
              <a:t> Fusion</a:t>
            </a:r>
            <a:endParaRPr lang="en-US" dirty="0"/>
          </a:p>
        </p:txBody>
      </p:sp>
    </p:spTree>
    <p:extLst>
      <p:ext uri="{BB962C8B-B14F-4D97-AF65-F5344CB8AC3E}">
        <p14:creationId xmlns:p14="http://schemas.microsoft.com/office/powerpoint/2010/main" val="183550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60989" y="404664"/>
            <a:ext cx="8875507" cy="6024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087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Physiological effects</a:t>
            </a:r>
          </a:p>
        </p:txBody>
      </p:sp>
      <p:sp>
        <p:nvSpPr>
          <p:cNvPr id="3" name="Content Placeholder 2"/>
          <p:cNvSpPr>
            <a:spLocks noGrp="1"/>
          </p:cNvSpPr>
          <p:nvPr>
            <p:ph sz="quarter" idx="1"/>
          </p:nvPr>
        </p:nvSpPr>
        <p:spPr/>
        <p:txBody>
          <a:bodyPr/>
          <a:lstStyle/>
          <a:p>
            <a:r>
              <a:rPr lang="en-US" dirty="0"/>
              <a:t>Maintaining or increasing range of motion.</a:t>
            </a:r>
          </a:p>
          <a:p>
            <a:r>
              <a:rPr lang="en-US" dirty="0"/>
              <a:t>Re-educating muscles.</a:t>
            </a:r>
          </a:p>
          <a:p>
            <a:r>
              <a:rPr lang="en-US" dirty="0"/>
              <a:t>Edema/swelling/inflammation reduction.</a:t>
            </a:r>
          </a:p>
          <a:p>
            <a:r>
              <a:rPr lang="en-US" dirty="0"/>
              <a:t>Reducing motor spasticity.</a:t>
            </a:r>
          </a:p>
          <a:p>
            <a:r>
              <a:rPr lang="en-US" dirty="0"/>
              <a:t>Increasing local blood circulation to injured area and promoting fluid movement to and from treatment area.</a:t>
            </a:r>
          </a:p>
        </p:txBody>
      </p:sp>
    </p:spTree>
    <p:extLst>
      <p:ext uri="{BB962C8B-B14F-4D97-AF65-F5344CB8AC3E}">
        <p14:creationId xmlns:p14="http://schemas.microsoft.com/office/powerpoint/2010/main" val="2600865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1484784"/>
            <a:ext cx="8229600" cy="5668971"/>
          </a:xfrm>
        </p:spPr>
        <p:txBody>
          <a:bodyPr/>
          <a:lstStyle/>
          <a:p>
            <a:r>
              <a:rPr lang="en-US" dirty="0"/>
              <a:t>Preventing or retarding muscle disuse atrophy.</a:t>
            </a:r>
          </a:p>
          <a:p>
            <a:r>
              <a:rPr lang="en-US" dirty="0"/>
              <a:t>Managing chronic/post-traumatic/post-surgical pain conditions allowing patient to participate in their pain management program.</a:t>
            </a:r>
          </a:p>
          <a:p>
            <a:r>
              <a:rPr lang="en-US" dirty="0"/>
              <a:t>Stimulation and acceleration of wound healing by promoting blood circulation to wound.</a:t>
            </a:r>
          </a:p>
          <a:p>
            <a:pPr>
              <a:buNone/>
            </a:pPr>
            <a:endParaRPr lang="en-US" dirty="0"/>
          </a:p>
        </p:txBody>
      </p:sp>
    </p:spTree>
    <p:extLst>
      <p:ext uri="{BB962C8B-B14F-4D97-AF65-F5344CB8AC3E}">
        <p14:creationId xmlns:p14="http://schemas.microsoft.com/office/powerpoint/2010/main" val="379738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INDICATIONS</a:t>
            </a:r>
          </a:p>
        </p:txBody>
      </p:sp>
      <p:sp>
        <p:nvSpPr>
          <p:cNvPr id="3" name="Content Placeholder 2"/>
          <p:cNvSpPr>
            <a:spLocks noGrp="1"/>
          </p:cNvSpPr>
          <p:nvPr>
            <p:ph sz="quarter" idx="1"/>
          </p:nvPr>
        </p:nvSpPr>
        <p:spPr>
          <a:xfrm>
            <a:off x="395536" y="1484784"/>
            <a:ext cx="8229600" cy="4983179"/>
          </a:xfrm>
        </p:spPr>
        <p:txBody>
          <a:bodyPr>
            <a:normAutofit/>
          </a:bodyPr>
          <a:lstStyle/>
          <a:p>
            <a:r>
              <a:rPr lang="en-US" dirty="0"/>
              <a:t>Adhesive </a:t>
            </a:r>
            <a:r>
              <a:rPr lang="en-US" dirty="0" err="1"/>
              <a:t>Capsulitis</a:t>
            </a:r>
            <a:r>
              <a:rPr lang="en-US" dirty="0"/>
              <a:t> ,Bursitis</a:t>
            </a:r>
          </a:p>
          <a:p>
            <a:r>
              <a:rPr lang="en-US" dirty="0"/>
              <a:t>Wound </a:t>
            </a:r>
            <a:r>
              <a:rPr lang="en-US" dirty="0" err="1"/>
              <a:t>Healing,Odema</a:t>
            </a:r>
            <a:endParaRPr lang="en-US" dirty="0"/>
          </a:p>
          <a:p>
            <a:r>
              <a:rPr lang="en-US" dirty="0"/>
              <a:t>Cervical Sprain/Spasm</a:t>
            </a:r>
          </a:p>
          <a:p>
            <a:r>
              <a:rPr lang="en-US" dirty="0"/>
              <a:t>Degenerative </a:t>
            </a:r>
            <a:r>
              <a:rPr lang="en-US" dirty="0" err="1"/>
              <a:t>Disc,Sciatica</a:t>
            </a:r>
            <a:r>
              <a:rPr lang="en-US" dirty="0"/>
              <a:t> </a:t>
            </a:r>
          </a:p>
          <a:p>
            <a:r>
              <a:rPr lang="en-US" dirty="0" err="1"/>
              <a:t>Epicondylitis</a:t>
            </a:r>
            <a:r>
              <a:rPr lang="en-US" dirty="0"/>
              <a:t> </a:t>
            </a:r>
          </a:p>
          <a:p>
            <a:r>
              <a:rPr lang="en-US" dirty="0" err="1"/>
              <a:t>Lumbosacral</a:t>
            </a:r>
            <a:r>
              <a:rPr lang="en-US" dirty="0"/>
              <a:t> Sprain</a:t>
            </a:r>
          </a:p>
          <a:p>
            <a:r>
              <a:rPr lang="en-US" dirty="0"/>
              <a:t>Shoulder Subluxation, TMJ</a:t>
            </a:r>
          </a:p>
          <a:p>
            <a:r>
              <a:rPr lang="en-US" dirty="0"/>
              <a:t>Post Operative conditions-Arthroscopy, Discectomy, Spinal Fusion</a:t>
            </a:r>
          </a:p>
        </p:txBody>
      </p:sp>
    </p:spTree>
    <p:extLst>
      <p:ext uri="{BB962C8B-B14F-4D97-AF65-F5344CB8AC3E}">
        <p14:creationId xmlns:p14="http://schemas.microsoft.com/office/powerpoint/2010/main" val="2109262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Duration</a:t>
            </a:r>
          </a:p>
        </p:txBody>
      </p:sp>
      <p:sp>
        <p:nvSpPr>
          <p:cNvPr id="3" name="Content Placeholder 2"/>
          <p:cNvSpPr>
            <a:spLocks noGrp="1"/>
          </p:cNvSpPr>
          <p:nvPr>
            <p:ph sz="quarter" idx="1"/>
          </p:nvPr>
        </p:nvSpPr>
        <p:spPr/>
        <p:txBody>
          <a:bodyPr>
            <a:normAutofit/>
          </a:bodyPr>
          <a:lstStyle/>
          <a:p>
            <a:r>
              <a:rPr lang="en-US" dirty="0"/>
              <a:t>Minimum of 30-40 </a:t>
            </a:r>
            <a:r>
              <a:rPr lang="en-US" dirty="0" err="1"/>
              <a:t>mins</a:t>
            </a:r>
            <a:r>
              <a:rPr lang="en-US" dirty="0"/>
              <a:t> /3xday</a:t>
            </a:r>
          </a:p>
          <a:p>
            <a:pPr>
              <a:buNone/>
            </a:pPr>
            <a:r>
              <a:rPr lang="en-US" dirty="0"/>
              <a:t>				</a:t>
            </a:r>
            <a:r>
              <a:rPr lang="en-US" sz="4000" b="1" dirty="0"/>
              <a:t>Application</a:t>
            </a:r>
          </a:p>
          <a:p>
            <a:r>
              <a:rPr lang="en-US" dirty="0"/>
              <a:t>The positive pad is like ice, tending to reduce circulation to the area under the pad and reduction in swelling. The negative pad is like heat, promoting increased circulation, reportedly speeding healing. </a:t>
            </a:r>
            <a:br>
              <a:rPr lang="en-US" dirty="0"/>
            </a:br>
            <a:br>
              <a:rPr lang="en-US" dirty="0"/>
            </a:br>
            <a:endParaRPr lang="en-US" dirty="0"/>
          </a:p>
        </p:txBody>
      </p:sp>
    </p:spTree>
    <p:extLst>
      <p:ext uri="{BB962C8B-B14F-4D97-AF65-F5344CB8AC3E}">
        <p14:creationId xmlns:p14="http://schemas.microsoft.com/office/powerpoint/2010/main" val="2611947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ctrTitle"/>
          </p:nvPr>
        </p:nvSpPr>
        <p:spPr/>
        <p:txBody>
          <a:bodyPr/>
          <a:lstStyle/>
          <a:p>
            <a:r>
              <a:rPr lang="en-US" dirty="0"/>
              <a:t>DIADYNAMIC CURRENT</a:t>
            </a:r>
          </a:p>
        </p:txBody>
      </p:sp>
    </p:spTree>
    <p:extLst>
      <p:ext uri="{BB962C8B-B14F-4D97-AF65-F5344CB8AC3E}">
        <p14:creationId xmlns:p14="http://schemas.microsoft.com/office/powerpoint/2010/main" val="223431458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251</TotalTime>
  <Words>996</Words>
  <Application>Microsoft Office PowerPoint</Application>
  <PresentationFormat>On-screen Show (4:3)</PresentationFormat>
  <Paragraphs>126</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Georgia</vt:lpstr>
      <vt:lpstr>Times New Roman</vt:lpstr>
      <vt:lpstr>Wingdings</vt:lpstr>
      <vt:lpstr>Wingdings 2</vt:lpstr>
      <vt:lpstr>Civic</vt:lpstr>
      <vt:lpstr>HVPC</vt:lpstr>
      <vt:lpstr>PowerPoint Presentation</vt:lpstr>
      <vt:lpstr>PowerPoint Presentation</vt:lpstr>
      <vt:lpstr>PowerPoint Presentation</vt:lpstr>
      <vt:lpstr>Physiological effects</vt:lpstr>
      <vt:lpstr>PowerPoint Presentation</vt:lpstr>
      <vt:lpstr>INDICATIONS</vt:lpstr>
      <vt:lpstr>Duration</vt:lpstr>
      <vt:lpstr>DIADYNAMIC CURRENT</vt:lpstr>
      <vt:lpstr>PowerPoint Presentation</vt:lpstr>
      <vt:lpstr>PowerPoint Presentation</vt:lpstr>
      <vt:lpstr>PowerPoint Presentation</vt:lpstr>
      <vt:lpstr>PowerPoint Presentation</vt:lpstr>
      <vt:lpstr>DIADYNAMIC CURRENT</vt:lpstr>
      <vt:lpstr>Types of diadynamic current</vt:lpstr>
      <vt:lpstr>PowerPoint Presentation</vt:lpstr>
      <vt:lpstr>PowerPoint Presentation</vt:lpstr>
      <vt:lpstr>PowerPoint Presentation</vt:lpstr>
      <vt:lpstr>PowerPoint Presentation</vt:lpstr>
      <vt:lpstr>5. RS (Syncopal Rhythm):</vt:lpstr>
      <vt:lpstr>Physiological effect</vt:lpstr>
      <vt:lpstr>PowerPoint Presentation</vt:lpstr>
      <vt:lpstr>Electrochemical effect of diadynamic current</vt:lpstr>
      <vt:lpstr>Indications </vt:lpstr>
      <vt:lpstr>Contraindications </vt:lpstr>
      <vt:lpstr>Dosage </vt:lpstr>
      <vt:lpstr>PowerPoint Presentation</vt:lpstr>
      <vt:lpstr>PowerPoint Presentation</vt:lpstr>
      <vt:lpstr>MICROCURRENT</vt:lpstr>
      <vt:lpstr>INDICATIONS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HVPC</dc:title>
  <dc:creator>Dr Gaurav</dc:creator>
  <cp:lastModifiedBy>prachidorlikar0510@gmail.com</cp:lastModifiedBy>
  <cp:revision>11</cp:revision>
  <dcterms:created xsi:type="dcterms:W3CDTF">2017-08-23T05:27:49Z</dcterms:created>
  <dcterms:modified xsi:type="dcterms:W3CDTF">2024-06-18T15:34:05Z</dcterms:modified>
</cp:coreProperties>
</file>